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2" r:id="rId3"/>
    <p:sldId id="259" r:id="rId4"/>
    <p:sldId id="264" r:id="rId5"/>
    <p:sldId id="265" r:id="rId6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EC752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714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456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5106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1968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2096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214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3534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5491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3769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3580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9163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0999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1652D-DA7A-4E00-819A-45708BF1FA9A}" type="datetimeFigureOut">
              <a:rPr kumimoji="1" lang="ja-JP" altLang="en-US" smtClean="0"/>
              <a:pPr/>
              <a:t>2015/10/9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F6B4E-8A5C-47F7-A15D-B83731E0CB2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9722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33350" y="1114426"/>
            <a:ext cx="672464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ea typeface="HGP創英角ﾎﾟｯﾌﾟ体" panose="040B0A00000000000000" pitchFamily="50" charset="-128"/>
                <a:cs typeface="Times New Roman"/>
              </a:rPr>
              <a:t>*</a:t>
            </a:r>
            <a:r>
              <a:rPr lang="en-US" altLang="ja-JP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Special conditions applicable for those who </a:t>
            </a:r>
            <a:r>
              <a:rPr lang="en-US" altLang="ja-JP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will change </a:t>
            </a:r>
            <a:r>
              <a:rPr lang="en-US" altLang="ja-JP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phone from other companies</a:t>
            </a:r>
            <a:endParaRPr lang="en-US" altLang="ja-JP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3435" y="7943676"/>
            <a:ext cx="6419766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※ In the case of support in special contract agreement</a:t>
            </a:r>
            <a:endParaRPr lang="ja-JP" altLang="en-US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94952" y="133350"/>
            <a:ext cx="5886773" cy="10287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4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Promo deals for Limited time ONLY!</a:t>
            </a:r>
            <a:endParaRPr kumimoji="1" lang="ja-JP" altLang="en-US" sz="34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4458617" y="2171700"/>
            <a:ext cx="1624683" cy="1592554"/>
            <a:chOff x="3240410" y="3937278"/>
            <a:chExt cx="3317159" cy="2900413"/>
          </a:xfrm>
        </p:grpSpPr>
        <p:sp>
          <p:nvSpPr>
            <p:cNvPr id="14" name="星 16 13"/>
            <p:cNvSpPr>
              <a:spLocks noChangeArrowheads="1"/>
            </p:cNvSpPr>
            <p:nvPr/>
          </p:nvSpPr>
          <p:spPr bwMode="auto">
            <a:xfrm>
              <a:off x="3990254" y="3937278"/>
              <a:ext cx="2567315" cy="2385151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15" name="WordArt 272"/>
            <p:cNvSpPr>
              <a:spLocks noChangeArrowheads="1" noChangeShapeType="1" noTextEdit="1"/>
            </p:cNvSpPr>
            <p:nvPr/>
          </p:nvSpPr>
          <p:spPr bwMode="auto">
            <a:xfrm>
              <a:off x="4143454" y="4529920"/>
              <a:ext cx="1762811" cy="2260987"/>
            </a:xfrm>
            <a:prstGeom prst="rect">
              <a:avLst/>
            </a:prstGeom>
          </p:spPr>
          <p:txBody>
            <a:bodyPr wrap="none" lIns="91430" tIns="45715" rIns="91430" bIns="45715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0400" kern="10">
                  <a:ln w="317500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50800" dist="107763" dir="2700000" algn="ctr" rotWithShape="0">
                      <a:srgbClr val="000000">
                        <a:alpha val="50000"/>
                      </a:srgbClr>
                    </a:outerShdw>
                  </a:effectLst>
                  <a:latin typeface="Impact"/>
                </a:rPr>
                <a:t>0</a:t>
              </a:r>
              <a:endParaRPr lang="ja-JP" altLang="en-US" sz="10400" kern="10">
                <a:ln w="3175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50800"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Impact"/>
              </a:endParaRPr>
            </a:p>
          </p:txBody>
        </p:sp>
        <p:sp>
          <p:nvSpPr>
            <p:cNvPr id="16" name="WordArt 272"/>
            <p:cNvSpPr>
              <a:spLocks noChangeArrowheads="1" noChangeShapeType="1" noTextEdit="1"/>
            </p:cNvSpPr>
            <p:nvPr/>
          </p:nvSpPr>
          <p:spPr bwMode="auto">
            <a:xfrm>
              <a:off x="4143454" y="4529920"/>
              <a:ext cx="1762811" cy="226098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0400" kern="10" dirty="0">
                  <a:solidFill>
                    <a:srgbClr val="FF0000"/>
                  </a:solidFill>
                  <a:latin typeface="Impact"/>
                </a:rPr>
                <a:t>0</a:t>
              </a:r>
              <a:endParaRPr lang="ja-JP" altLang="en-US" sz="10400" kern="10" dirty="0">
                <a:solidFill>
                  <a:srgbClr val="FF0000"/>
                </a:solidFill>
                <a:latin typeface="Impact"/>
              </a:endParaRPr>
            </a:p>
          </p:txBody>
        </p:sp>
        <p:sp>
          <p:nvSpPr>
            <p:cNvPr id="17" name="WordArt 121"/>
            <p:cNvSpPr>
              <a:spLocks noChangeArrowheads="1" noChangeShapeType="1" noTextEdit="1"/>
            </p:cNvSpPr>
            <p:nvPr/>
          </p:nvSpPr>
          <p:spPr bwMode="auto">
            <a:xfrm>
              <a:off x="5906265" y="6273448"/>
              <a:ext cx="546321" cy="564243"/>
            </a:xfrm>
            <a:prstGeom prst="rect">
              <a:avLst/>
            </a:prstGeom>
          </p:spPr>
          <p:txBody>
            <a:bodyPr wrap="none" lIns="91430" tIns="45715" rIns="91430" bIns="45715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7000" kern="10">
                  <a:ln w="19050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HGP創英角ｺﾞｼｯｸUB"/>
                  <a:ea typeface="HGP創英角ｺﾞｼｯｸUB"/>
                </a:rPr>
                <a:t>円</a:t>
              </a:r>
            </a:p>
          </p:txBody>
        </p:sp>
        <p:sp>
          <p:nvSpPr>
            <p:cNvPr id="18" name="WordArt 123"/>
            <p:cNvSpPr>
              <a:spLocks noChangeArrowheads="1" noChangeShapeType="1" noTextEdit="1"/>
            </p:cNvSpPr>
            <p:nvPr/>
          </p:nvSpPr>
          <p:spPr bwMode="auto">
            <a:xfrm>
              <a:off x="5906265" y="6273448"/>
              <a:ext cx="546321" cy="56424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7000" kern="10" dirty="0">
                  <a:solidFill>
                    <a:srgbClr val="FF0000"/>
                  </a:solidFill>
                  <a:latin typeface="HGP創英角ｺﾞｼｯｸUB"/>
                  <a:ea typeface="HGP創英角ｺﾞｼｯｸUB"/>
                </a:rPr>
                <a:t>円</a:t>
              </a: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3240410" y="4409387"/>
              <a:ext cx="1082402" cy="560235"/>
              <a:chOff x="8569002" y="4425393"/>
              <a:chExt cx="1082402" cy="560235"/>
            </a:xfrm>
          </p:grpSpPr>
          <p:sp>
            <p:nvSpPr>
              <p:cNvPr id="20" name="WordArt 94"/>
              <p:cNvSpPr>
                <a:spLocks noChangeArrowheads="1" noChangeShapeType="1" noTextEdit="1"/>
              </p:cNvSpPr>
              <p:nvPr/>
            </p:nvSpPr>
            <p:spPr bwMode="auto">
              <a:xfrm>
                <a:off x="8569002" y="4433240"/>
                <a:ext cx="1082402" cy="552388"/>
              </a:xfrm>
              <a:prstGeom prst="rect">
                <a:avLst/>
              </a:prstGeom>
            </p:spPr>
            <p:txBody>
              <a:bodyPr wrap="none" lIns="91430" tIns="45715" rIns="91430" bIns="45715" numCol="1" fromWordArt="1">
                <a:prstTxWarp prst="textPlain">
                  <a:avLst>
                    <a:gd name="adj" fmla="val 50000"/>
                  </a:avLst>
                </a:prstTxWarp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5200" kern="10" dirty="0">
                    <a:ln w="19050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HGP創英角ｺﾞｼｯｸUB"/>
                    <a:ea typeface="HGP創英角ｺﾞｼｯｸUB"/>
                  </a:rPr>
                  <a:t>実質</a:t>
                </a:r>
              </a:p>
            </p:txBody>
          </p:sp>
          <p:sp>
            <p:nvSpPr>
              <p:cNvPr id="21" name="WordArt 208"/>
              <p:cNvSpPr>
                <a:spLocks noChangeArrowheads="1" noChangeShapeType="1" noTextEdit="1"/>
              </p:cNvSpPr>
              <p:nvPr/>
            </p:nvSpPr>
            <p:spPr bwMode="auto">
              <a:xfrm>
                <a:off x="8569002" y="4425393"/>
                <a:ext cx="1082402" cy="55238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1430" tIns="45715" rIns="91430" bIns="45715" numCol="1" fromWordArt="1">
                <a:prstTxWarp prst="textPlain">
                  <a:avLst>
                    <a:gd name="adj" fmla="val 50000"/>
                  </a:avLst>
                </a:prstTxWarp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5200" kern="10" dirty="0">
                    <a:solidFill>
                      <a:srgbClr val="FF0000"/>
                    </a:solidFill>
                    <a:latin typeface="HGP創英角ｺﾞｼｯｸUB"/>
                    <a:ea typeface="HGP創英角ｺﾞｼｯｸUB"/>
                  </a:rPr>
                  <a:t>一括</a:t>
                </a:r>
              </a:p>
            </p:txBody>
          </p:sp>
        </p:grpSp>
      </p:grpSp>
      <p:sp>
        <p:nvSpPr>
          <p:cNvPr id="24" name="WordArt 80"/>
          <p:cNvSpPr>
            <a:spLocks noChangeArrowheads="1" noChangeShapeType="1" noTextEdit="1"/>
          </p:cNvSpPr>
          <p:nvPr/>
        </p:nvSpPr>
        <p:spPr bwMode="auto">
          <a:xfrm>
            <a:off x="7220303" y="3140127"/>
            <a:ext cx="4366155" cy="1092623"/>
          </a:xfrm>
          <a:prstGeom prst="rect">
            <a:avLst/>
          </a:prstGeom>
        </p:spPr>
        <p:txBody>
          <a:bodyPr wrap="none" numCol="1" fromWordArt="1">
            <a:prstTxWarp prst="textPlain">
              <a:avLst/>
            </a:prstTxWarp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3300" kern="10" dirty="0" smtClean="0">
              <a:ln w="57150">
                <a:solidFill>
                  <a:schemeClr val="tx1"/>
                </a:solidFill>
                <a:round/>
                <a:headEnd/>
                <a:tailEnd/>
              </a:ln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WordArt 123"/>
          <p:cNvSpPr>
            <a:spLocks noChangeArrowheads="1" noChangeShapeType="1" noTextEdit="1"/>
          </p:cNvSpPr>
          <p:nvPr/>
        </p:nvSpPr>
        <p:spPr bwMode="auto">
          <a:xfrm>
            <a:off x="2832096" y="3043492"/>
            <a:ext cx="1587504" cy="32200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8734" tIns="49367" rIns="98734" bIns="49367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000" b="1" kern="10" dirty="0" smtClean="0">
                <a:latin typeface="HGP創英角ｺﾞｼｯｸUB"/>
                <a:ea typeface="HGP創英角ｺﾞｼｯｸUB"/>
              </a:rPr>
              <a:t>￥</a:t>
            </a:r>
            <a:r>
              <a:rPr lang="en-US" altLang="ja-JP" sz="4000" b="1" kern="10" dirty="0" smtClean="0">
                <a:latin typeface="HGP創英角ｺﾞｼｯｸUB"/>
                <a:ea typeface="HGP創英角ｺﾞｼｯｸUB"/>
              </a:rPr>
              <a:t>84,240</a:t>
            </a:r>
            <a:endParaRPr lang="ja-JP" altLang="en-US" sz="4000" b="1" kern="10" dirty="0">
              <a:latin typeface="HGP創英角ｺﾞｼｯｸUB"/>
              <a:ea typeface="HGP創英角ｺﾞｼｯｸUB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724235" y="3365499"/>
            <a:ext cx="1800140" cy="381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err="1" smtClean="0">
                <a:solidFill>
                  <a:srgbClr val="0000FF"/>
                </a:solidFill>
                <a:latin typeface="Britannic Bold" pitchFamily="34" charset="0"/>
              </a:rPr>
              <a:t>Xperia</a:t>
            </a:r>
            <a:r>
              <a:rPr lang="en-US" altLang="ja-JP" sz="2800" b="1" dirty="0" smtClean="0">
                <a:solidFill>
                  <a:srgbClr val="0000FF"/>
                </a:solidFill>
                <a:latin typeface="Britannic Bold" pitchFamily="34" charset="0"/>
              </a:rPr>
              <a:t> Z4</a:t>
            </a:r>
            <a:endParaRPr lang="ja-JP" altLang="en-US" sz="2800" b="1" dirty="0">
              <a:solidFill>
                <a:srgbClr val="0000FF"/>
              </a:solidFill>
              <a:latin typeface="Britannic Bold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76499"/>
            <a:ext cx="2727304" cy="2737224"/>
          </a:xfrm>
          <a:prstGeom prst="rect">
            <a:avLst/>
          </a:prstGeom>
        </p:spPr>
      </p:pic>
      <p:sp>
        <p:nvSpPr>
          <p:cNvPr id="27" name="WordArt 123"/>
          <p:cNvSpPr>
            <a:spLocks noChangeArrowheads="1" noChangeShapeType="1" noTextEdit="1"/>
          </p:cNvSpPr>
          <p:nvPr/>
        </p:nvSpPr>
        <p:spPr bwMode="auto">
          <a:xfrm>
            <a:off x="2832079" y="6153151"/>
            <a:ext cx="1635146" cy="70167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8734" tIns="49367" rIns="98734" bIns="49367" numCol="1" fromWordArt="1">
            <a:prstTxWarp prst="textPlain">
              <a:avLst>
                <a:gd name="adj" fmla="val 50582"/>
              </a:avLst>
            </a:prstTxWarp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0" b="1" kern="10" smtClean="0">
                <a:latin typeface="HGP創英角ｺﾞｼｯｸUB"/>
                <a:ea typeface="HGP創英角ｺﾞｼｯｸUB"/>
              </a:rPr>
              <a:t>￥</a:t>
            </a:r>
            <a:r>
              <a:rPr lang="en-US" altLang="ja-JP" sz="8000" b="1" kern="10" dirty="0" smtClean="0">
                <a:latin typeface="HGP創英角ｺﾞｼｯｸUB"/>
                <a:ea typeface="HGP創英角ｺﾞｼｯｸUB"/>
              </a:rPr>
              <a:t>81,000</a:t>
            </a:r>
            <a:endParaRPr lang="ja-JP" altLang="en-US" sz="8000" b="1" kern="10" smtClean="0">
              <a:latin typeface="HGP創英角ｺﾞｼｯｸUB"/>
              <a:ea typeface="HGP創英角ｺﾞｼｯｸUB"/>
            </a:endParaRPr>
          </a:p>
          <a:p>
            <a:pPr algn="ctr"/>
            <a:endParaRPr lang="ja-JP" altLang="en-US" sz="7300" kern="10" dirty="0">
              <a:latin typeface="HGP創英角ｺﾞｼｯｸUB"/>
              <a:ea typeface="HGP創英角ｺﾞｼｯｸUB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466975" y="6509569"/>
            <a:ext cx="2581275" cy="46590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rgbClr val="0000FF"/>
                </a:solidFill>
                <a:latin typeface="Britannic Bold" pitchFamily="34" charset="0"/>
              </a:rPr>
              <a:t>Galaxy S6</a:t>
            </a:r>
            <a:endParaRPr lang="ja-JP" altLang="en-US" sz="3200" b="1" dirty="0">
              <a:solidFill>
                <a:srgbClr val="0000FF"/>
              </a:solidFill>
              <a:latin typeface="Britannic Bold" pitchFamily="34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9543" y="4756824"/>
            <a:ext cx="2698667" cy="2732491"/>
          </a:xfrm>
          <a:prstGeom prst="rect">
            <a:avLst/>
          </a:prstGeom>
        </p:spPr>
      </p:pic>
      <p:grpSp>
        <p:nvGrpSpPr>
          <p:cNvPr id="38" name="グループ化 12"/>
          <p:cNvGrpSpPr/>
          <p:nvPr/>
        </p:nvGrpSpPr>
        <p:grpSpPr>
          <a:xfrm>
            <a:off x="4738017" y="5486400"/>
            <a:ext cx="1624683" cy="1592554"/>
            <a:chOff x="3240410" y="3937278"/>
            <a:chExt cx="3317159" cy="2900413"/>
          </a:xfrm>
        </p:grpSpPr>
        <p:sp>
          <p:nvSpPr>
            <p:cNvPr id="39" name="星 16 38"/>
            <p:cNvSpPr>
              <a:spLocks noChangeArrowheads="1"/>
            </p:cNvSpPr>
            <p:nvPr/>
          </p:nvSpPr>
          <p:spPr bwMode="auto">
            <a:xfrm>
              <a:off x="3990254" y="3937278"/>
              <a:ext cx="2567315" cy="2385151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40" name="WordArt 272"/>
            <p:cNvSpPr>
              <a:spLocks noChangeArrowheads="1" noChangeShapeType="1" noTextEdit="1"/>
            </p:cNvSpPr>
            <p:nvPr/>
          </p:nvSpPr>
          <p:spPr bwMode="auto">
            <a:xfrm>
              <a:off x="4143454" y="4529920"/>
              <a:ext cx="1762811" cy="2260987"/>
            </a:xfrm>
            <a:prstGeom prst="rect">
              <a:avLst/>
            </a:prstGeom>
          </p:spPr>
          <p:txBody>
            <a:bodyPr wrap="none" lIns="91430" tIns="45715" rIns="91430" bIns="45715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0400" kern="10">
                  <a:ln w="317500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50800" dist="107763" dir="2700000" algn="ctr" rotWithShape="0">
                      <a:srgbClr val="000000">
                        <a:alpha val="50000"/>
                      </a:srgbClr>
                    </a:outerShdw>
                  </a:effectLst>
                  <a:latin typeface="Impact"/>
                </a:rPr>
                <a:t>0</a:t>
              </a:r>
              <a:endParaRPr lang="ja-JP" altLang="en-US" sz="10400" kern="10">
                <a:ln w="3175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50800"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Impact"/>
              </a:endParaRPr>
            </a:p>
          </p:txBody>
        </p:sp>
        <p:sp>
          <p:nvSpPr>
            <p:cNvPr id="41" name="WordArt 272"/>
            <p:cNvSpPr>
              <a:spLocks noChangeArrowheads="1" noChangeShapeType="1" noTextEdit="1"/>
            </p:cNvSpPr>
            <p:nvPr/>
          </p:nvSpPr>
          <p:spPr bwMode="auto">
            <a:xfrm>
              <a:off x="4143454" y="4529920"/>
              <a:ext cx="1762811" cy="226098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ja-JP" sz="10400" kern="10" dirty="0">
                  <a:solidFill>
                    <a:srgbClr val="FF0000"/>
                  </a:solidFill>
                  <a:latin typeface="Impact"/>
                </a:rPr>
                <a:t>0</a:t>
              </a:r>
              <a:endParaRPr lang="ja-JP" altLang="en-US" sz="10400" kern="10" dirty="0">
                <a:solidFill>
                  <a:srgbClr val="FF0000"/>
                </a:solidFill>
                <a:latin typeface="Impact"/>
              </a:endParaRPr>
            </a:p>
          </p:txBody>
        </p:sp>
        <p:sp>
          <p:nvSpPr>
            <p:cNvPr id="42" name="WordArt 121"/>
            <p:cNvSpPr>
              <a:spLocks noChangeArrowheads="1" noChangeShapeType="1" noTextEdit="1"/>
            </p:cNvSpPr>
            <p:nvPr/>
          </p:nvSpPr>
          <p:spPr bwMode="auto">
            <a:xfrm>
              <a:off x="5906265" y="6273448"/>
              <a:ext cx="546321" cy="564243"/>
            </a:xfrm>
            <a:prstGeom prst="rect">
              <a:avLst/>
            </a:prstGeom>
          </p:spPr>
          <p:txBody>
            <a:bodyPr wrap="none" lIns="91430" tIns="45715" rIns="91430" bIns="45715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7000" kern="10">
                  <a:ln w="19050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HGP創英角ｺﾞｼｯｸUB"/>
                  <a:ea typeface="HGP創英角ｺﾞｼｯｸUB"/>
                </a:rPr>
                <a:t>円</a:t>
              </a:r>
            </a:p>
          </p:txBody>
        </p:sp>
        <p:sp>
          <p:nvSpPr>
            <p:cNvPr id="43" name="WordArt 123"/>
            <p:cNvSpPr>
              <a:spLocks noChangeArrowheads="1" noChangeShapeType="1" noTextEdit="1"/>
            </p:cNvSpPr>
            <p:nvPr/>
          </p:nvSpPr>
          <p:spPr bwMode="auto">
            <a:xfrm>
              <a:off x="5906265" y="6273448"/>
              <a:ext cx="546321" cy="564243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7000" kern="10" dirty="0">
                  <a:solidFill>
                    <a:srgbClr val="FF0000"/>
                  </a:solidFill>
                  <a:latin typeface="HGP創英角ｺﾞｼｯｸUB"/>
                  <a:ea typeface="HGP創英角ｺﾞｼｯｸUB"/>
                </a:rPr>
                <a:t>円</a:t>
              </a:r>
            </a:p>
          </p:txBody>
        </p:sp>
        <p:grpSp>
          <p:nvGrpSpPr>
            <p:cNvPr id="44" name="グループ化 18"/>
            <p:cNvGrpSpPr/>
            <p:nvPr/>
          </p:nvGrpSpPr>
          <p:grpSpPr>
            <a:xfrm>
              <a:off x="3240410" y="4409387"/>
              <a:ext cx="1082402" cy="560235"/>
              <a:chOff x="8569002" y="4425393"/>
              <a:chExt cx="1082402" cy="560235"/>
            </a:xfrm>
          </p:grpSpPr>
          <p:sp>
            <p:nvSpPr>
              <p:cNvPr id="45" name="WordArt 94"/>
              <p:cNvSpPr>
                <a:spLocks noChangeArrowheads="1" noChangeShapeType="1" noTextEdit="1"/>
              </p:cNvSpPr>
              <p:nvPr/>
            </p:nvSpPr>
            <p:spPr bwMode="auto">
              <a:xfrm>
                <a:off x="8569002" y="4433240"/>
                <a:ext cx="1082402" cy="552388"/>
              </a:xfrm>
              <a:prstGeom prst="rect">
                <a:avLst/>
              </a:prstGeom>
            </p:spPr>
            <p:txBody>
              <a:bodyPr wrap="none" lIns="91430" tIns="45715" rIns="91430" bIns="45715" numCol="1" fromWordArt="1">
                <a:prstTxWarp prst="textPlain">
                  <a:avLst>
                    <a:gd name="adj" fmla="val 50000"/>
                  </a:avLst>
                </a:prstTxWarp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5200" kern="10" dirty="0">
                    <a:ln w="190500">
                      <a:solidFill>
                        <a:schemeClr val="bg1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HGP創英角ｺﾞｼｯｸUB"/>
                    <a:ea typeface="HGP創英角ｺﾞｼｯｸUB"/>
                  </a:rPr>
                  <a:t>実質</a:t>
                </a:r>
              </a:p>
            </p:txBody>
          </p:sp>
          <p:sp>
            <p:nvSpPr>
              <p:cNvPr id="46" name="WordArt 208"/>
              <p:cNvSpPr>
                <a:spLocks noChangeArrowheads="1" noChangeShapeType="1" noTextEdit="1"/>
              </p:cNvSpPr>
              <p:nvPr/>
            </p:nvSpPr>
            <p:spPr bwMode="auto">
              <a:xfrm>
                <a:off x="8569002" y="4425393"/>
                <a:ext cx="1082402" cy="55238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1430" tIns="45715" rIns="91430" bIns="45715" numCol="1" fromWordArt="1">
                <a:prstTxWarp prst="textPlain">
                  <a:avLst>
                    <a:gd name="adj" fmla="val 50000"/>
                  </a:avLst>
                </a:prstTxWarp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5200" kern="10" dirty="0">
                    <a:solidFill>
                      <a:srgbClr val="FF0000"/>
                    </a:solidFill>
                    <a:latin typeface="HGP創英角ｺﾞｼｯｸUB"/>
                    <a:ea typeface="HGP創英角ｺﾞｼｯｸUB"/>
                  </a:rPr>
                  <a:t>一括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9404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159" y="1095724"/>
            <a:ext cx="2859642" cy="36966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429000" y="3302864"/>
            <a:ext cx="2133600" cy="5738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iPhone6</a:t>
            </a:r>
          </a:p>
        </p:txBody>
      </p:sp>
      <p:sp>
        <p:nvSpPr>
          <p:cNvPr id="27" name="二等辺三角形 26"/>
          <p:cNvSpPr/>
          <p:nvPr/>
        </p:nvSpPr>
        <p:spPr>
          <a:xfrm rot="19221178" flipH="1" flipV="1">
            <a:off x="1662453" y="6225563"/>
            <a:ext cx="278205" cy="538962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WordArt 123"/>
          <p:cNvSpPr>
            <a:spLocks noChangeArrowheads="1" noChangeShapeType="1" noTextEdit="1"/>
          </p:cNvSpPr>
          <p:nvPr/>
        </p:nvSpPr>
        <p:spPr bwMode="auto">
          <a:xfrm>
            <a:off x="3594096" y="2637092"/>
            <a:ext cx="1587504" cy="32200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8734" tIns="49367" rIns="98734" bIns="49367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000" b="1" kern="10" dirty="0" smtClean="0">
                <a:latin typeface="HGP創英角ｺﾞｼｯｸUB"/>
                <a:ea typeface="HGP創英角ｺﾞｼｯｸUB"/>
              </a:rPr>
              <a:t>￥</a:t>
            </a:r>
            <a:r>
              <a:rPr lang="en-US" altLang="ja-JP" sz="4000" b="1" kern="10" dirty="0" smtClean="0">
                <a:latin typeface="HGP創英角ｺﾞｼｯｸUB"/>
                <a:ea typeface="HGP創英角ｺﾞｼｯｸUB"/>
              </a:rPr>
              <a:t>200,000</a:t>
            </a:r>
            <a:endParaRPr lang="ja-JP" altLang="en-US" sz="4000" b="1" kern="10" dirty="0">
              <a:latin typeface="HGP創英角ｺﾞｼｯｸUB"/>
              <a:ea typeface="HGP創英角ｺﾞｼｯｸUB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476624" y="3902030"/>
            <a:ext cx="325755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For 2 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Family contracts</a:t>
            </a:r>
            <a:endParaRPr lang="en-US" altLang="ja-JP" sz="160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For those who 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will transfer to au 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from other companies 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using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the same 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number</a:t>
            </a:r>
          </a:p>
          <a:p>
            <a:pPr algn="ctr">
              <a:buFont typeface="Arial" pitchFamily="34" charset="0"/>
              <a:buChar char="•"/>
            </a:pPr>
            <a:endParaRPr lang="en-US" altLang="ja-JP" sz="16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095626" y="2879679"/>
            <a:ext cx="268605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en-US" altLang="ja-JP" sz="1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Get a Cash back up to thi</a:t>
            </a:r>
            <a:r>
              <a:rPr lang="en-US" altLang="ja-JP" sz="1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 </a:t>
            </a:r>
            <a:r>
              <a:rPr lang="en-US" altLang="ja-JP" sz="1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maximum amount )</a:t>
            </a:r>
            <a:endParaRPr lang="en-US" altLang="ja-JP" sz="1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76133" y="5725713"/>
            <a:ext cx="646596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MNP…………………………….……..</a:t>
            </a:r>
            <a:r>
              <a:rPr lang="ja-JP" altLang="en-US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￥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20.000</a:t>
            </a:r>
          </a:p>
          <a:p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 old phone………………………</a:t>
            </a:r>
            <a:r>
              <a:rPr lang="ja-JP" altLang="en-US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￥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20.000</a:t>
            </a:r>
          </a:p>
          <a:p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Multiple cells premium………..</a:t>
            </a:r>
            <a:r>
              <a:rPr lang="ja-JP" altLang="en-US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￥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20.000</a:t>
            </a:r>
          </a:p>
          <a:p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 Dealer </a:t>
            </a:r>
            <a:r>
              <a:rPr lang="en-US" altLang="ja-JP" sz="1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premium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……...……..</a:t>
            </a:r>
            <a:r>
              <a:rPr lang="ja-JP" altLang="en-US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￥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20.000</a:t>
            </a:r>
          </a:p>
          <a:p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Family </a:t>
            </a:r>
            <a:r>
              <a:rPr lang="en-US" altLang="ja-JP" sz="1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premium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……...…………..</a:t>
            </a:r>
            <a:r>
              <a:rPr lang="ja-JP" altLang="en-US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￥</a:t>
            </a:r>
            <a:r>
              <a:rPr lang="en-US" altLang="ja-JP" sz="1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.000</a:t>
            </a:r>
            <a:endParaRPr lang="en-US" altLang="ja-JP" sz="16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Family Plus…………………………..</a:t>
            </a:r>
            <a:r>
              <a:rPr lang="ja-JP" altLang="en-US" sz="1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ja-JP" altLang="en-US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￥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10.000 x 2 =</a:t>
            </a:r>
            <a:r>
              <a:rPr lang="ja-JP" altLang="en-US" sz="16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￥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20.000</a:t>
            </a:r>
            <a:endParaRPr lang="en-US" altLang="ja-JP" sz="16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01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572708" y="4505859"/>
            <a:ext cx="2240342" cy="447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chemeClr val="tx1"/>
                </a:solidFill>
                <a:latin typeface="Britannic Bold" pitchFamily="34" charset="0"/>
              </a:rPr>
              <a:t>GRATINA2</a:t>
            </a:r>
            <a:endParaRPr lang="ja-JP" altLang="en-US" sz="32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119976"/>
            <a:ext cx="6465967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1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MNP ¥ 20.000 / Trade-in ¥ 10,000 / ¥ 20,000 more than two units</a:t>
            </a:r>
            <a:endParaRPr lang="ja-JP" altLang="en-US" sz="11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691" y="911154"/>
            <a:ext cx="5948198" cy="3118652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787400" y="5083129"/>
            <a:ext cx="28575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￥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20,000 Cash back</a:t>
            </a:r>
          </a:p>
          <a:p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For 2 contracts in a family</a:t>
            </a:r>
          </a:p>
          <a:p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Charge from </a:t>
            </a:r>
            <a:r>
              <a:rPr lang="ja-JP" altLang="en-US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￥</a:t>
            </a:r>
            <a:r>
              <a:rPr lang="en-US" altLang="ja-JP" sz="16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2/month</a:t>
            </a:r>
            <a:endParaRPr lang="en-US" altLang="ja-JP" sz="16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10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41"/>
          <p:cNvSpPr>
            <a:spLocks noChangeArrowheads="1" noChangeShapeType="1" noTextEdit="1"/>
          </p:cNvSpPr>
          <p:nvPr/>
        </p:nvSpPr>
        <p:spPr bwMode="auto">
          <a:xfrm>
            <a:off x="474165" y="696410"/>
            <a:ext cx="3081836" cy="49739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337" tIns="42669" rIns="85337" bIns="42669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24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Amazing Smartphone Deals!</a:t>
            </a:r>
            <a:endParaRPr lang="ja-JP" altLang="en-US" sz="2400" b="1" kern="1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08400" y="764260"/>
            <a:ext cx="2997200" cy="388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286" dirty="0" smtClean="0">
                <a:solidFill>
                  <a:srgbClr val="FF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Limited time ONLY!</a:t>
            </a:r>
            <a:endParaRPr lang="ja-JP" altLang="en-US" sz="2286" dirty="0">
              <a:solidFill>
                <a:srgbClr val="FF66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155" t="6963" r="7714"/>
          <a:stretch/>
        </p:blipFill>
        <p:spPr>
          <a:xfrm>
            <a:off x="187325" y="1275331"/>
            <a:ext cx="6429375" cy="3128393"/>
          </a:xfrm>
          <a:prstGeom prst="rect">
            <a:avLst/>
          </a:prstGeom>
        </p:spPr>
      </p:pic>
      <p:sp>
        <p:nvSpPr>
          <p:cNvPr id="34" name="WordArt 123"/>
          <p:cNvSpPr>
            <a:spLocks noChangeArrowheads="1" noChangeShapeType="1" noTextEdit="1"/>
          </p:cNvSpPr>
          <p:nvPr/>
        </p:nvSpPr>
        <p:spPr bwMode="auto">
          <a:xfrm>
            <a:off x="677364" y="4534767"/>
            <a:ext cx="1837236" cy="44010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4032" tIns="47016" rIns="94032" bIns="47016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6953" b="1" kern="1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/>
                <a:ea typeface="HGP創英角ｺﾞｼｯｸUB"/>
              </a:rPr>
              <a:t>URBANV02</a:t>
            </a:r>
            <a:endParaRPr lang="ja-JP" altLang="en-US" sz="6953" b="1" kern="1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/>
              <a:ea typeface="HGP創英角ｺﾞｼｯｸUB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1" y="5067300"/>
            <a:ext cx="6350001" cy="226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Transfer from other carrier </a:t>
            </a:r>
          </a:p>
          <a:p>
            <a:pPr algn="ctr"/>
            <a:r>
              <a:rPr lang="en-US" altLang="ja-JP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using the same number</a:t>
            </a:r>
          </a:p>
          <a:p>
            <a:pPr algn="ctr"/>
            <a:r>
              <a:rPr lang="en-US" altLang="ja-JP" sz="2800" kern="1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/>
                <a:ea typeface="HGP創英角ｺﾞｼｯｸUB"/>
              </a:rPr>
              <a:t>And Get </a:t>
            </a:r>
            <a:r>
              <a:rPr lang="en-US" altLang="ja-JP" sz="2800" b="1" kern="1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/>
                <a:ea typeface="HGP創英角ｺﾞｼｯｸUB"/>
              </a:rPr>
              <a:t>BIG DISCOUNT </a:t>
            </a:r>
            <a:r>
              <a:rPr lang="en-US" altLang="ja-JP" sz="2800" kern="1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/>
                <a:ea typeface="HGP創英角ｺﾞｼｯｸUB"/>
              </a:rPr>
              <a:t>on monthly plan!!</a:t>
            </a:r>
            <a:endParaRPr lang="ja-JP" altLang="en-US" sz="2800" kern="1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/>
              <a:ea typeface="HGP創英角ｺﾞｼｯｸUB"/>
            </a:endParaRPr>
          </a:p>
          <a:p>
            <a:pPr algn="ctr"/>
            <a:endParaRPr lang="ja-JP" alt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WordArt 241"/>
          <p:cNvSpPr>
            <a:spLocks noChangeArrowheads="1" noChangeShapeType="1" noTextEdit="1"/>
          </p:cNvSpPr>
          <p:nvPr/>
        </p:nvSpPr>
        <p:spPr bwMode="auto">
          <a:xfrm>
            <a:off x="568324" y="7048500"/>
            <a:ext cx="5984876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337" tIns="42669" rIns="85337" bIns="42669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20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UNLIMITED CALL on au </a:t>
            </a:r>
          </a:p>
          <a:p>
            <a:pPr algn="ctr"/>
            <a:r>
              <a:rPr lang="en-US" altLang="ja-JP" sz="20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between 1:00 to 21:00+ Mail + 7GB net data</a:t>
            </a:r>
            <a:endParaRPr lang="ja-JP" altLang="en-US" sz="2000" b="1" kern="1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1" name="WordArt 241"/>
          <p:cNvSpPr>
            <a:spLocks noChangeArrowheads="1" noChangeShapeType="1" noTextEdit="1"/>
          </p:cNvSpPr>
          <p:nvPr/>
        </p:nvSpPr>
        <p:spPr bwMode="auto">
          <a:xfrm>
            <a:off x="4428471" y="9763934"/>
            <a:ext cx="1181674" cy="10711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5337" tIns="42669" rIns="85337" bIns="42669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048" b="1" kern="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en-US" altLang="ja-JP" sz="3048" kern="1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※au</a:t>
            </a:r>
            <a:r>
              <a:rPr lang="ja-JP" altLang="en-US" sz="3048" kern="1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スマートバリューご加入時</a:t>
            </a:r>
          </a:p>
        </p:txBody>
      </p:sp>
      <p:sp>
        <p:nvSpPr>
          <p:cNvPr id="24" name="WordArt 123"/>
          <p:cNvSpPr>
            <a:spLocks noChangeArrowheads="1" noChangeShapeType="1" noTextEdit="1"/>
          </p:cNvSpPr>
          <p:nvPr/>
        </p:nvSpPr>
        <p:spPr bwMode="auto">
          <a:xfrm>
            <a:off x="3098800" y="4343401"/>
            <a:ext cx="2882900" cy="76199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4032" tIns="47016" rIns="94032" bIns="47016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9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/>
                <a:ea typeface="HGP創英角ｺﾞｼｯｸUB"/>
              </a:rPr>
              <a:t>￥２</a:t>
            </a:r>
            <a:r>
              <a:rPr lang="en-US" altLang="ja-JP" sz="9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/>
                <a:ea typeface="HGP創英角ｺﾞｼｯｸUB"/>
              </a:rPr>
              <a:t>.</a:t>
            </a:r>
            <a:r>
              <a:rPr lang="ja-JP" altLang="en-US" sz="9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/>
                <a:ea typeface="HGP創英角ｺﾞｼｯｸUB"/>
              </a:rPr>
              <a:t>１５９</a:t>
            </a:r>
            <a:r>
              <a:rPr lang="en-US" altLang="ja-JP" sz="9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/>
                <a:ea typeface="HGP創英角ｺﾞｼｯｸUB"/>
              </a:rPr>
              <a:t>/month</a:t>
            </a:r>
            <a:endParaRPr lang="ja-JP" altLang="en-US" sz="900" b="1" kern="1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/>
              <a:ea typeface="HGP創英角ｺﾞｼｯｸUB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701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122541" y="1435961"/>
            <a:ext cx="553225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Visit us and enjoy this benefits!!!</a:t>
            </a:r>
            <a:endParaRPr lang="en-US" altLang="ja-JP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3199" y="2105025"/>
            <a:ext cx="6171901" cy="1000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Benefit①: </a:t>
            </a:r>
            <a:r>
              <a:rPr lang="en-US" altLang="ja-JP" sz="2400" b="1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Get a chance on lottery raffle!</a:t>
            </a:r>
            <a:endParaRPr lang="ja-JP" altLang="en-US" sz="2400" b="1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70973" y="5400676"/>
            <a:ext cx="5166228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700" b="1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Benefit②: </a:t>
            </a:r>
            <a:r>
              <a:rPr lang="en-US" altLang="ja-JP" sz="2400" b="1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Candy fill-all-you-can!</a:t>
            </a:r>
            <a:endParaRPr lang="ja-JP" altLang="en-US" sz="2400" b="1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57809" y="8623300"/>
            <a:ext cx="60461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2000" b="1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3Days Event all featured products are available!</a:t>
            </a:r>
            <a:endParaRPr lang="en-US" altLang="ja-JP" sz="2000" b="1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7904" y="6695318"/>
            <a:ext cx="1905000" cy="1807124"/>
          </a:xfrm>
          <a:prstGeom prst="rect">
            <a:avLst/>
          </a:prstGeom>
        </p:spPr>
      </p:pic>
      <p:sp>
        <p:nvSpPr>
          <p:cNvPr id="15" name="WordArt 241"/>
          <p:cNvSpPr>
            <a:spLocks noChangeArrowheads="1" noChangeShapeType="1" noTextEdit="1"/>
          </p:cNvSpPr>
          <p:nvPr/>
        </p:nvSpPr>
        <p:spPr bwMode="auto">
          <a:xfrm>
            <a:off x="1812719" y="838200"/>
            <a:ext cx="3597481" cy="60384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604" tIns="44802" rIns="89604" bIns="44802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1600" b="1" kern="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Thanksgiving Promo!</a:t>
            </a:r>
            <a:endParaRPr lang="ja-JP" altLang="en-US" sz="1600" b="1" kern="1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8" name="WordArt 241"/>
          <p:cNvSpPr>
            <a:spLocks noChangeArrowheads="1" noChangeShapeType="1" noTextEdit="1"/>
          </p:cNvSpPr>
          <p:nvPr/>
        </p:nvSpPr>
        <p:spPr bwMode="auto">
          <a:xfrm>
            <a:off x="246627" y="698039"/>
            <a:ext cx="1350107" cy="74444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604" tIns="44802" rIns="89604" bIns="44802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2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10/10</a:t>
            </a:r>
            <a:r>
              <a:rPr lang="ja-JP" altLang="en-US" sz="32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～１０</a:t>
            </a:r>
            <a:r>
              <a:rPr lang="en-US" altLang="ja-JP" sz="32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/12</a:t>
            </a:r>
          </a:p>
          <a:p>
            <a:pPr algn="ctr"/>
            <a:r>
              <a:rPr lang="en-US" altLang="ja-JP" sz="32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3DAYS only!</a:t>
            </a:r>
            <a:endParaRPr lang="ja-JP" altLang="en-US" sz="3200" b="1" kern="1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WordArt 241"/>
          <p:cNvSpPr>
            <a:spLocks noChangeArrowheads="1" noChangeShapeType="1" noTextEdit="1"/>
          </p:cNvSpPr>
          <p:nvPr/>
        </p:nvSpPr>
        <p:spPr bwMode="auto">
          <a:xfrm>
            <a:off x="2740473" y="7048500"/>
            <a:ext cx="3012627" cy="76675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604" tIns="44802" rIns="89604" bIns="44802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239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Kids will receive free sweets &amp; </a:t>
            </a:r>
          </a:p>
          <a:p>
            <a:pPr algn="ctr"/>
            <a:r>
              <a:rPr lang="en-US" altLang="ja-JP" sz="239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candies all they can!!!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862" y="3312199"/>
            <a:ext cx="1918464" cy="1880847"/>
          </a:xfrm>
          <a:prstGeom prst="rect">
            <a:avLst/>
          </a:prstGeom>
        </p:spPr>
      </p:pic>
      <p:sp>
        <p:nvSpPr>
          <p:cNvPr id="20" name="WordArt 241"/>
          <p:cNvSpPr>
            <a:spLocks noChangeArrowheads="1" noChangeShapeType="1" noTextEdit="1"/>
          </p:cNvSpPr>
          <p:nvPr/>
        </p:nvSpPr>
        <p:spPr bwMode="auto">
          <a:xfrm>
            <a:off x="2631077" y="3505200"/>
            <a:ext cx="2715624" cy="110210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604" tIns="44802" rIns="89604" bIns="44802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200" b="1" kern="1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Garapon</a:t>
            </a:r>
            <a:r>
              <a:rPr lang="en-US" altLang="ja-JP" sz="32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lottery </a:t>
            </a:r>
          </a:p>
          <a:p>
            <a:pPr algn="ctr"/>
            <a:r>
              <a:rPr lang="en-US" altLang="ja-JP" sz="3200" b="1" kern="1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Every ticket is a winner!!!</a:t>
            </a:r>
            <a:endParaRPr lang="ja-JP" altLang="en-US" sz="3200" b="1" kern="1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7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2309</TotalTime>
  <Words>256</Words>
  <Application>Microsoft Macintosh PowerPoint</Application>
  <PresentationFormat>A4 Paper (210x297 mm)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テーマ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doutoku</dc:creator>
  <cp:lastModifiedBy>oshin</cp:lastModifiedBy>
  <cp:revision>117</cp:revision>
  <cp:lastPrinted>2015-05-12T04:41:49Z</cp:lastPrinted>
  <dcterms:created xsi:type="dcterms:W3CDTF">2014-11-30T07:04:53Z</dcterms:created>
  <dcterms:modified xsi:type="dcterms:W3CDTF">2015-10-09T03:46:15Z</dcterms:modified>
</cp:coreProperties>
</file>